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B" userId="5a8e4a5d28653ed4" providerId="LiveId" clId="{9E7655B7-B1A2-4FCB-9103-42DC3ED39E51}"/>
    <pc:docChg chg="undo custSel modSld">
      <pc:chgData name="Chris B" userId="5a8e4a5d28653ed4" providerId="LiveId" clId="{9E7655B7-B1A2-4FCB-9103-42DC3ED39E51}" dt="2023-06-13T16:13:42.112" v="1846" actId="207"/>
      <pc:docMkLst>
        <pc:docMk/>
      </pc:docMkLst>
      <pc:sldChg chg="addSp delSp modSp mod">
        <pc:chgData name="Chris B" userId="5a8e4a5d28653ed4" providerId="LiveId" clId="{9E7655B7-B1A2-4FCB-9103-42DC3ED39E51}" dt="2023-06-13T16:13:42.112" v="1846" actId="207"/>
        <pc:sldMkLst>
          <pc:docMk/>
          <pc:sldMk cId="432706529" sldId="256"/>
        </pc:sldMkLst>
        <pc:spChg chg="mod">
          <ac:chgData name="Chris B" userId="5a8e4a5d28653ed4" providerId="LiveId" clId="{9E7655B7-B1A2-4FCB-9103-42DC3ED39E51}" dt="2023-06-13T11:04:52.291" v="265" actId="20577"/>
          <ac:spMkLst>
            <pc:docMk/>
            <pc:sldMk cId="432706529" sldId="256"/>
            <ac:spMk id="2" creationId="{7D634662-60B5-BDCA-97AF-79C6EA672700}"/>
          </ac:spMkLst>
        </pc:spChg>
        <pc:spChg chg="add mod">
          <ac:chgData name="Chris B" userId="5a8e4a5d28653ed4" providerId="LiveId" clId="{9E7655B7-B1A2-4FCB-9103-42DC3ED39E51}" dt="2023-06-13T16:13:33.559" v="1845" actId="207"/>
          <ac:spMkLst>
            <pc:docMk/>
            <pc:sldMk cId="432706529" sldId="256"/>
            <ac:spMk id="3" creationId="{16BFE45B-5C33-92D2-8BBE-78EE50386A05}"/>
          </ac:spMkLst>
        </pc:spChg>
        <pc:spChg chg="mod">
          <ac:chgData name="Chris B" userId="5a8e4a5d28653ed4" providerId="LiveId" clId="{9E7655B7-B1A2-4FCB-9103-42DC3ED39E51}" dt="2023-06-13T15:56:56.327" v="1697" actId="14100"/>
          <ac:spMkLst>
            <pc:docMk/>
            <pc:sldMk cId="432706529" sldId="256"/>
            <ac:spMk id="4" creationId="{06A16C13-BCB6-2C3C-498D-9CFB12357A56}"/>
          </ac:spMkLst>
        </pc:spChg>
        <pc:spChg chg="mod">
          <ac:chgData name="Chris B" userId="5a8e4a5d28653ed4" providerId="LiveId" clId="{9E7655B7-B1A2-4FCB-9103-42DC3ED39E51}" dt="2023-06-13T16:02:26.212" v="1744" actId="20577"/>
          <ac:spMkLst>
            <pc:docMk/>
            <pc:sldMk cId="432706529" sldId="256"/>
            <ac:spMk id="5" creationId="{AC19E168-C103-01C1-3D62-55D60AE1BCA4}"/>
          </ac:spMkLst>
        </pc:spChg>
        <pc:spChg chg="add del mod">
          <ac:chgData name="Chris B" userId="5a8e4a5d28653ed4" providerId="LiveId" clId="{9E7655B7-B1A2-4FCB-9103-42DC3ED39E51}" dt="2023-06-13T14:55:48.330" v="1569" actId="20577"/>
          <ac:spMkLst>
            <pc:docMk/>
            <pc:sldMk cId="432706529" sldId="256"/>
            <ac:spMk id="6" creationId="{A3F95D8E-325D-0561-0F69-849F63B650D7}"/>
          </ac:spMkLst>
        </pc:spChg>
        <pc:spChg chg="add mod">
          <ac:chgData name="Chris B" userId="5a8e4a5d28653ed4" providerId="LiveId" clId="{9E7655B7-B1A2-4FCB-9103-42DC3ED39E51}" dt="2023-06-13T16:13:42.112" v="1846" actId="207"/>
          <ac:spMkLst>
            <pc:docMk/>
            <pc:sldMk cId="432706529" sldId="256"/>
            <ac:spMk id="7" creationId="{05A3BB80-CA4B-BB15-E3E0-EBB21A9C9DA8}"/>
          </ac:spMkLst>
        </pc:spChg>
      </pc:sldChg>
    </pc:docChg>
  </pc:docChgLst>
  <pc:docChgLst>
    <pc:chgData name="Chris B" userId="5a8e4a5d28653ed4" providerId="LiveId" clId="{B01AF130-F4CB-470D-8AB2-87BDCE347B7E}"/>
    <pc:docChg chg="undo redo custSel modSld">
      <pc:chgData name="Chris B" userId="5a8e4a5d28653ed4" providerId="LiveId" clId="{B01AF130-F4CB-470D-8AB2-87BDCE347B7E}" dt="2023-06-14T07:31:33.851" v="336" actId="20577"/>
      <pc:docMkLst>
        <pc:docMk/>
      </pc:docMkLst>
      <pc:sldChg chg="modSp mod">
        <pc:chgData name="Chris B" userId="5a8e4a5d28653ed4" providerId="LiveId" clId="{B01AF130-F4CB-470D-8AB2-87BDCE347B7E}" dt="2023-06-14T07:31:33.851" v="336" actId="20577"/>
        <pc:sldMkLst>
          <pc:docMk/>
          <pc:sldMk cId="432706529" sldId="256"/>
        </pc:sldMkLst>
        <pc:spChg chg="mod">
          <ac:chgData name="Chris B" userId="5a8e4a5d28653ed4" providerId="LiveId" clId="{B01AF130-F4CB-470D-8AB2-87BDCE347B7E}" dt="2023-06-14T07:30:08.847" v="316" actId="20577"/>
          <ac:spMkLst>
            <pc:docMk/>
            <pc:sldMk cId="432706529" sldId="256"/>
            <ac:spMk id="4" creationId="{06A16C13-BCB6-2C3C-498D-9CFB12357A56}"/>
          </ac:spMkLst>
        </pc:spChg>
        <pc:spChg chg="mod">
          <ac:chgData name="Chris B" userId="5a8e4a5d28653ed4" providerId="LiveId" clId="{B01AF130-F4CB-470D-8AB2-87BDCE347B7E}" dt="2023-06-14T07:31:02.867" v="324" actId="20577"/>
          <ac:spMkLst>
            <pc:docMk/>
            <pc:sldMk cId="432706529" sldId="256"/>
            <ac:spMk id="5" creationId="{AC19E168-C103-01C1-3D62-55D60AE1BCA4}"/>
          </ac:spMkLst>
        </pc:spChg>
        <pc:spChg chg="mod">
          <ac:chgData name="Chris B" userId="5a8e4a5d28653ed4" providerId="LiveId" clId="{B01AF130-F4CB-470D-8AB2-87BDCE347B7E}" dt="2023-06-14T07:31:33.851" v="336" actId="20577"/>
          <ac:spMkLst>
            <pc:docMk/>
            <pc:sldMk cId="432706529" sldId="256"/>
            <ac:spMk id="6" creationId="{A3F95D8E-325D-0561-0F69-849F63B650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54C5-CE09-298F-432E-142587C86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E094C-C356-6BE1-587F-EF035BD28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0BA33-3D1F-3792-6F0E-A069881C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672D4-F3A4-9C9C-A64C-10788662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3D64E-FB9A-15FD-1D08-852BE797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1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CFF4-5DA9-3306-C43A-F75A06CA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07C25-CD2F-CC52-CADE-228D0CBE3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BF4D7-4A55-7E9F-3659-0B85D001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6A82-47B8-5229-7D44-D5111AEB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F8E35-E6F1-160B-A5C3-F381A1F3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8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7E6E7-794D-2A02-EC9B-DEA632FD7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B609B-2E58-DE08-AE7A-9CC9920C8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FDA5-8031-8A6F-5A68-D34FF7F6F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A4479-2072-AF95-5FB0-6F9438EE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A7708-CF6D-8B75-3FB9-0F77459E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A014-3BBE-FF04-4E00-61D74F81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99757-50A4-6F6D-5B2B-24D122C6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41397-4EDF-2428-12F0-1F894487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6D845-3BFC-A26B-9D3F-D9D9DE9E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26BC2-06B0-1B7C-F8D4-1B5BD12E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7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9BF3-C910-F682-6218-DF5ADD4C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A70A7-4903-F96B-8341-7217A68DD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867DA-5C3C-EC1F-B241-400BF0E9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9271B-6A9D-1196-095D-D345F2F4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B6D04-5121-29D3-9B36-752164DC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7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5583-232B-15ED-94F6-B24DC145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7A9B6-599B-7D76-68B0-D459A26EE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AD598-B72E-636B-DFDA-AF651CC0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DFB55-4F0E-2815-74D7-BB53ECE7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30E12-1B38-674B-6AA8-449C02D8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24146-FBD0-56FB-DDF6-76D7D0FC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6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453C-9409-9134-968F-FB939D52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FFA8F-94A7-0344-B5B1-3607359E5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79DC0-B9DB-67D0-06B0-9B747CD45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CB571-DB66-5221-C2D3-0E88087F4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088E7D-0E87-3D65-B4CF-023505415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5D4AD-8287-3121-E325-ABEDD2D5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257B23-3B92-3DBD-1322-95FE6E86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94D3F-E364-B4D1-30F0-43DDA3D1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3743-39F8-F164-D0E2-BC4FB3D0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9DEE9-C649-52BE-D1DB-DE512D24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721CB-14E4-9B36-8384-C314FF77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91BAE-C29E-B9F5-D589-71E6C5F0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1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D07D1-8378-582E-0E81-964D37FF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B2E42-93F5-3DCA-1006-C6C49D76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58A6E-D200-768A-0C3D-635B89C2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0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76A3-171D-C658-FB71-7FB84CFF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2EB22-AE07-DDB2-C834-CDD8399B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B66EB-D0AD-30D1-9452-250C1F11F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BF313-B376-8EA0-F81F-785C1ADC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CECA5-7103-FA95-E88D-3716DB75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40713-B6FB-0FCD-F1E9-102BBFCA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8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30E19-2E9B-6A5A-F313-5489DDBF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D3D58-5E8D-CB16-59FA-8CD9A0DC3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D30F9-D41D-4752-DB8F-172F114A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B7867-4B88-30F4-155D-DAAAB829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DE48A-00D7-A052-2E01-9DDF360B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E6378-F5C1-3FCE-C06F-0965C4A3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6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92FCD-8DC2-F1F2-E1EF-FC597454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33357-5F9E-2C89-0AC6-DCB7CA375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13958-36B2-7915-B599-86D0C5E30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3559-D0A8-4ECB-9768-5BD951A41E2C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9F49A-40B3-655F-122B-6B5E628F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1AEA-51DE-9705-F9E8-125A198D1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4A44-69E5-4ACE-824F-0FBF0843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8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graine-research.org/useful-link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4662-60B5-BDCA-97AF-79C6EA672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55" y="195309"/>
            <a:ext cx="11984854" cy="887767"/>
          </a:xfrm>
        </p:spPr>
        <p:txBody>
          <a:bodyPr>
            <a:normAutofit fontScale="90000"/>
          </a:bodyPr>
          <a:lstStyle/>
          <a:p>
            <a:r>
              <a:rPr lang="en-US" sz="40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Daith</a:t>
            </a:r>
            <a:r>
              <a:rPr lang="en-US" sz="4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 Piercing for Menopausal Migraines where HRT fails</a:t>
            </a:r>
            <a:b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Chris Blatchley – London Migraine Clinic &amp; Prof Arnold Wilkins – Essex University</a:t>
            </a:r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16C13-BCB6-2C3C-498D-9CFB12357A56}"/>
              </a:ext>
            </a:extLst>
          </p:cNvPr>
          <p:cNvSpPr txBox="1"/>
          <p:nvPr/>
        </p:nvSpPr>
        <p:spPr>
          <a:xfrm>
            <a:off x="97655" y="1954475"/>
            <a:ext cx="2472200" cy="48310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Perimenopause Migraine Pathophysiology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Migraines are a result of central neuronal hyper-excitability. They are very common with 1 in 8 women affected. Almost everyone can have a migraine, but genetics usually plays a strong part. </a:t>
            </a:r>
            <a:endParaRPr lang="en-GB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in estrogen levels have been recognized  as a very important influence in their pathophysiology. These help account for the 2-3x higher incidence of migraines in women,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their frequent association with both menstruation/ovulation and in perimenopause, when estrogen levels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particularly unstable. </a:t>
            </a: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Influences of progesterone and, more recently, oxytocin are also being researched.</a:t>
            </a:r>
            <a:endParaRPr lang="en-GB" sz="1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 migraines can start for the first time in peri-menopause, though generally there is a history of migraines/</a:t>
            </a:r>
            <a:r>
              <a:rPr lang="en-US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migrainous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headaches earlier in life. Usually but not always, migraines reduce once menopause is established.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9E168-C103-01C1-3D62-55D60AE1BCA4}"/>
              </a:ext>
            </a:extLst>
          </p:cNvPr>
          <p:cNvSpPr txBox="1"/>
          <p:nvPr/>
        </p:nvSpPr>
        <p:spPr>
          <a:xfrm>
            <a:off x="9347681" y="1954475"/>
            <a:ext cx="2734828" cy="47284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6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Daith</a:t>
            </a:r>
            <a:r>
              <a:rPr lang="en-US" sz="1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Piercing as a Migraine Treatment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Unfortunately, some patients find that HRT can exacerbate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eri-menopausal migraines, with little help from the usual prophylactics (propranolol, amitriptyline </a:t>
            </a:r>
            <a:r>
              <a:rPr lang="en-US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GB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stimulation of the Auricular Branch of the </a:t>
            </a:r>
            <a:r>
              <a:rPr lang="en-US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Vagus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Nerve (ABVN)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 a recognized treatment of migraines  by 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calming the parasympathetic brain circuits, though the cost and limited efficacy has stopped it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first-line treatment in Primary Care</a:t>
            </a:r>
            <a:endParaRPr lang="en-GB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Serendipitous improvement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migraines after cosmetic </a:t>
            </a:r>
            <a:r>
              <a:rPr lang="en-US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Daith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 Piercing (which by chance passes through the territory of the ABVN) was first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30 years ago. However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neurologists have generally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considered 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placebo, purely because of the absence of any medical research (positive or negative). Even so, many thousands of patients have sought treatment from cosmetic piercing studios. </a:t>
            </a:r>
          </a:p>
          <a:p>
            <a:pPr marL="228600" lvl="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the last 6 years, an increasing body of evidence shows a strong effect for many, and neurologists are beginning to look with interest at the results, especially since the cost-benefit analysis is so advantageous.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BFE45B-5C33-92D2-8BBE-78EE50386A05}"/>
              </a:ext>
            </a:extLst>
          </p:cNvPr>
          <p:cNvSpPr txBox="1"/>
          <p:nvPr/>
        </p:nvSpPr>
        <p:spPr>
          <a:xfrm>
            <a:off x="144480" y="1213422"/>
            <a:ext cx="11871782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mpd="tri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i="1" u="sng" dirty="0"/>
              <a:t>The research on </a:t>
            </a:r>
            <a:r>
              <a:rPr lang="en-GB" sz="1700" b="1" i="1" u="sng" dirty="0" err="1"/>
              <a:t>Daith</a:t>
            </a:r>
            <a:r>
              <a:rPr lang="en-GB" sz="1700" b="1" i="1" u="sng" dirty="0"/>
              <a:t> piercing for migraines is advancing quickly. For the most up-to-date research reports, please visit </a:t>
            </a:r>
            <a:r>
              <a:rPr lang="en-GB" sz="1700" b="1" i="1" u="sng" dirty="0">
                <a:hlinkClick r:id="rId2"/>
              </a:rPr>
              <a:t>www.migraine-research.org/useful-links</a:t>
            </a:r>
            <a:r>
              <a:rPr lang="en-GB" sz="1700" b="1" i="1" u="sng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95D8E-325D-0561-0F69-849F63B650D7}"/>
              </a:ext>
            </a:extLst>
          </p:cNvPr>
          <p:cNvSpPr txBox="1"/>
          <p:nvPr/>
        </p:nvSpPr>
        <p:spPr>
          <a:xfrm>
            <a:off x="2677611" y="1954475"/>
            <a:ext cx="6562314" cy="3647345"/>
          </a:xfrm>
          <a:prstGeom prst="rect">
            <a:avLst/>
          </a:prstGeom>
          <a:noFill/>
          <a:ln w="190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 of 2023 paper – (</a:t>
            </a: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version available in above link)</a:t>
            </a:r>
            <a:endParaRPr lang="en-GB" sz="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an ongoing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bservational follow-up study, 72% of a consecutive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90 individuals undergoing </a:t>
            </a:r>
            <a:r>
              <a:rPr lang="en-GB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Daith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ear piercing reported a substantial reduction in migraines 2-4 months after the piercing.</a:t>
            </a:r>
          </a:p>
          <a:p>
            <a:pPr>
              <a:lnSpc>
                <a:spcPct val="115000"/>
              </a:lnSpc>
            </a:pPr>
            <a:r>
              <a:rPr lang="en-GB" sz="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DESIGN: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Electronic questionnaires assessing qualitative/quantitative changes in migraine frequency/severity were completed by participants before, during, and after the piercing.</a:t>
            </a:r>
          </a:p>
          <a:p>
            <a:pPr>
              <a:lnSpc>
                <a:spcPct val="115000"/>
              </a:lnSpc>
            </a:pPr>
            <a:r>
              <a:rPr lang="en-GB" sz="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SETTING: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national chain of piercing studios in seven locations throughout the UK collaborated. </a:t>
            </a:r>
          </a:p>
          <a:p>
            <a:pPr>
              <a:lnSpc>
                <a:spcPct val="115000"/>
              </a:lnSpc>
            </a:pPr>
            <a:r>
              <a:rPr lang="en-GB" sz="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PARTICIPANTS: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1/8/22 and 14/11/22 a consecutive series of 133 participants sought a piercing for their migraines, of whom 119 consented to be contacted later by email.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follow-up questionnaire was sent on 15/01/23, 2-4 months after the piercing.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90 of the 119(76%) participants completed the questionnaire: 84 female and 6 male, 19-69 years old (mean 43). The median duration of migraine was in the range 11-20 years; 82/91(91%) had a medical diagnosis of migraine; 58% had migraine with aura. 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9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INTERVENTION:</a:t>
            </a:r>
            <a:r>
              <a:rPr lang="en-GB" sz="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Experienced piercers inserted 100% titanium jewellery through the</a:t>
            </a:r>
            <a:r>
              <a:rPr lang="en-GB" sz="9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crus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helix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cartilage immediately above the auditory meatus, an area innervated by the ABVN.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9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OUTCOME AT 2-4 MONTH FOLLOW-UP:</a:t>
            </a:r>
            <a:r>
              <a:rPr lang="en-GB" sz="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average incidence of migraine days for the whole group was reduced by 50% from 6.3 to 3.2 per month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p&lt;.0001)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no serious side effects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en-GB" sz="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DETAILED OUTCOMES:</a:t>
            </a:r>
            <a:r>
              <a:rPr lang="en-GB" sz="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Qualitatively, </a:t>
            </a: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65/90(72%) reported that their migraines had “stopped” (13%) or the frequency was “much better” (59%). The frequency was “a little better” in 14/90 (16%), and 11/90 (12%) reported “no change” (9%) or “worse” (3%). 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Quantitatively, for the group of 65 whose migraines had “stopped” or were “much better”: (1) the average incidence of migraine days was reduced by 69% from 5.5 to 1.7 per month, p&lt;.0001; (2) the average monthly number of days off work/in bed was reduced by 73% from 3.1 to 0.8, p&lt;.0002; (3) the average number of completely symptom-free days per month was increased by 71% from 9.8 to 16.7, p&lt;.0001. Corresponding analyses for the remaining 25 who reported little or no improvement showed no significant change.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was a negligible correlation (r=0.03) between initial expectation and later reported outcome.</a:t>
            </a:r>
          </a:p>
          <a:p>
            <a:pPr>
              <a:lnSpc>
                <a:spcPct val="115000"/>
              </a:lnSpc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67/90 (74%) reported the effect “not wearing off” or “improving”; 5/90 (6%) reported “never had an effect”; 18/90 (20%) reported a reducing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3BB80-CA4B-BB15-E3E0-EBB21A9C9DA8}"/>
              </a:ext>
            </a:extLst>
          </p:cNvPr>
          <p:cNvSpPr txBox="1"/>
          <p:nvPr/>
        </p:nvSpPr>
        <p:spPr>
          <a:xfrm>
            <a:off x="2677080" y="5727320"/>
            <a:ext cx="656337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mpd="tri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NOTES: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The piercing </a:t>
            </a:r>
            <a:r>
              <a:rPr lang="en-GB" sz="1000" dirty="0">
                <a:ea typeface="Calibri" panose="020F0502020204030204" pitchFamily="34" charset="0"/>
                <a:cs typeface="Calibri" panose="020F0502020204030204" pitchFamily="34" charset="0"/>
              </a:rPr>
              <a:t>position is easily seen by the participants, making a valid RCT challenging. 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first FU data at 12 month are being analysed</a:t>
            </a:r>
            <a:r>
              <a:rPr lang="en-GB" sz="1000" dirty="0">
                <a:ea typeface="Calibri" panose="020F0502020204030204" pitchFamily="34" charset="0"/>
                <a:cs typeface="Calibri" panose="020F0502020204030204" pitchFamily="34" charset="0"/>
              </a:rPr>
              <a:t>, and are in line with these 2-4 month results. They will 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 included </a:t>
            </a:r>
            <a:r>
              <a:rPr lang="en-GB" sz="1000" dirty="0"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the above website shortly. The study continues, eventually to follow 1,000 participants over 12 months:-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Daith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piercing is readily available and costs little.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Given that more than 50% of our large sample report a maintained reduction in headaches in a wide age range, </a:t>
            </a:r>
            <a:r>
              <a:rPr lang="en-GB" sz="10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Daith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piercing merits further exploration as a GP-led migraine treatment for both pre- and peri-menopausal women.</a:t>
            </a:r>
            <a:endParaRPr lang="en-GB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0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Daith Ear Piercing for Menopausal Migraines where HRT fails Dr Chris Blatchley – London Migraine Clinic &amp; Prof Arnold Wilkins – Essex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Daith Ear Piercing for Menopausal Migraines when HRT fails Dr Chris Blatchley – London Migraine Clinic &amp; Prof Arnold Wilkins – Essex University</dc:title>
  <dc:creator>Chris B</dc:creator>
  <cp:lastModifiedBy>Chris B</cp:lastModifiedBy>
  <cp:revision>1</cp:revision>
  <dcterms:created xsi:type="dcterms:W3CDTF">2023-06-12T16:30:38Z</dcterms:created>
  <dcterms:modified xsi:type="dcterms:W3CDTF">2023-06-14T07:35:57Z</dcterms:modified>
</cp:coreProperties>
</file>